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</p:sldIdLst>
  <p:sldSz cy="5143500" cx="9144000"/>
  <p:notesSz cx="6858000" cy="9144000"/>
  <p:embeddedFontLst>
    <p:embeddedFont>
      <p:font typeface="Inter SemiBold"/>
      <p:regular r:id="rId11"/>
      <p:bold r:id="rId12"/>
    </p:embeddedFont>
    <p:embeddedFont>
      <p:font typeface="Inter"/>
      <p:regular r:id="rId13"/>
      <p:bold r:id="rId14"/>
    </p:embeddedFont>
    <p:embeddedFont>
      <p:font typeface="Inter Medium"/>
      <p:regular r:id="rId15"/>
      <p:bold r:id="rId1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GoogleSlidesCustomDataVersion2">
      <go:slidesCustomData xmlns:go="http://customooxmlschemas.google.com/" r:id="rId17" roundtripDataSignature="AMtx7miAEZwV5jOlrTkOAa4cREZzgVcLj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font" Target="fonts/InterSemiBold-regular.fntdata"/><Relationship Id="rId10" Type="http://schemas.openxmlformats.org/officeDocument/2006/relationships/slide" Target="slides/slide6.xml"/><Relationship Id="rId13" Type="http://schemas.openxmlformats.org/officeDocument/2006/relationships/font" Target="fonts/Inter-regular.fntdata"/><Relationship Id="rId12" Type="http://schemas.openxmlformats.org/officeDocument/2006/relationships/font" Target="fonts/InterSemiBold-bold.fntdata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font" Target="fonts/InterMedium-regular.fntdata"/><Relationship Id="rId14" Type="http://schemas.openxmlformats.org/officeDocument/2006/relationships/font" Target="fonts/Inter-bold.fntdata"/><Relationship Id="rId17" Type="http://customschemas.google.com/relationships/presentationmetadata" Target="metadata"/><Relationship Id="rId16" Type="http://schemas.openxmlformats.org/officeDocument/2006/relationships/font" Target="fonts/InterMedium-bold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2" name="Google Shape;52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2a3cfe67ae9_0_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9" name="Google Shape;59;g2a3cfe67ae9_0_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4" name="Google Shape;74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4" name="Google Shape;94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2" name="Google Shape;102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4" name="Google Shape;114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1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11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20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20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2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2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1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5" name="Google Shape;15;p1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" name="Google Shape;16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1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9" name="Google Shape;19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14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14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16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16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17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18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" name="Google Shape;37;p18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18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18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9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" name="Google Shape;7;p1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" name="Google Shape;8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5.png"/><Relationship Id="rId4" Type="http://schemas.openxmlformats.org/officeDocument/2006/relationships/image" Target="../media/image4.png"/><Relationship Id="rId5" Type="http://schemas.openxmlformats.org/officeDocument/2006/relationships/image" Target="../media/image7.png"/><Relationship Id="rId6" Type="http://schemas.openxmlformats.org/officeDocument/2006/relationships/image" Target="../media/image11.png"/><Relationship Id="rId7" Type="http://schemas.openxmlformats.org/officeDocument/2006/relationships/image" Target="../media/image12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5.png"/><Relationship Id="rId4" Type="http://schemas.openxmlformats.org/officeDocument/2006/relationships/image" Target="../media/image10.png"/><Relationship Id="rId5" Type="http://schemas.openxmlformats.org/officeDocument/2006/relationships/image" Target="../media/image6.png"/><Relationship Id="rId6" Type="http://schemas.openxmlformats.org/officeDocument/2006/relationships/image" Target="../media/image8.png"/><Relationship Id="rId7" Type="http://schemas.openxmlformats.org/officeDocument/2006/relationships/image" Target="../media/image13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5.png"/><Relationship Id="rId4" Type="http://schemas.openxmlformats.org/officeDocument/2006/relationships/hyperlink" Target="http://drive.google.com/file/d/10y6WGtKkI6entEpdFUMji9KJ_05iT0MC/view" TargetMode="External"/><Relationship Id="rId5" Type="http://schemas.openxmlformats.org/officeDocument/2006/relationships/image" Target="../media/image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5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9.png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3FDAD2"/>
        </a:solidFill>
      </p:bgPr>
    </p:bg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"/>
          <p:cNvSpPr txBox="1"/>
          <p:nvPr>
            <p:ph type="ctrTitle"/>
          </p:nvPr>
        </p:nvSpPr>
        <p:spPr>
          <a:xfrm>
            <a:off x="1678050" y="431668"/>
            <a:ext cx="6478200" cy="61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lang="fr" sz="2100">
                <a:solidFill>
                  <a:srgbClr val="0E3449"/>
                </a:solidFill>
                <a:latin typeface="Inter"/>
                <a:ea typeface="Inter"/>
                <a:cs typeface="Inter"/>
                <a:sym typeface="Inter"/>
              </a:rPr>
              <a:t>Your Tech Bootcamp</a:t>
            </a:r>
            <a:endParaRPr sz="2100">
              <a:solidFill>
                <a:srgbClr val="0E3449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pic>
        <p:nvPicPr>
          <p:cNvPr id="55" name="Google Shape;55;p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04450" y="360825"/>
            <a:ext cx="721025" cy="759375"/>
          </a:xfrm>
          <a:prstGeom prst="rect">
            <a:avLst/>
          </a:prstGeom>
          <a:noFill/>
          <a:ln>
            <a:noFill/>
          </a:ln>
        </p:spPr>
      </p:pic>
      <p:sp>
        <p:nvSpPr>
          <p:cNvPr id="56" name="Google Shape;56;p1"/>
          <p:cNvSpPr txBox="1"/>
          <p:nvPr>
            <p:ph type="ctrTitle"/>
          </p:nvPr>
        </p:nvSpPr>
        <p:spPr>
          <a:xfrm>
            <a:off x="1069650" y="1494550"/>
            <a:ext cx="7695000" cy="3114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lang="fr" sz="3900">
                <a:solidFill>
                  <a:srgbClr val="0E3449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Group 3 - Prédiction de la demande de transports pendant les JO PARIS 2024</a:t>
            </a:r>
            <a:endParaRPr sz="3900">
              <a:solidFill>
                <a:srgbClr val="0E3449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t/>
            </a:r>
            <a:endParaRPr sz="3900">
              <a:solidFill>
                <a:srgbClr val="0E3449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lang="fr" sz="2700">
                <a:solidFill>
                  <a:srgbClr val="0E3449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Geoffrey </a:t>
            </a:r>
            <a:r>
              <a:rPr lang="fr" sz="2700">
                <a:solidFill>
                  <a:srgbClr val="0E3449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QUILLET </a:t>
            </a:r>
            <a:endParaRPr sz="2700">
              <a:solidFill>
                <a:srgbClr val="0E3449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lang="fr" sz="2700">
                <a:solidFill>
                  <a:srgbClr val="0E3449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Salma </a:t>
            </a:r>
            <a:r>
              <a:rPr lang="fr" sz="2700">
                <a:solidFill>
                  <a:srgbClr val="0E3449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BENQASSMI </a:t>
            </a:r>
            <a:endParaRPr sz="2700">
              <a:solidFill>
                <a:srgbClr val="0E3449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g2a3cfe67ae9_0_82"/>
          <p:cNvSpPr txBox="1"/>
          <p:nvPr>
            <p:ph idx="4294967295" type="ctrTitle"/>
          </p:nvPr>
        </p:nvSpPr>
        <p:spPr>
          <a:xfrm>
            <a:off x="864614" y="110409"/>
            <a:ext cx="5315100" cy="53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lang="fr" sz="2500">
                <a:solidFill>
                  <a:srgbClr val="0E3449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OBJECTIF</a:t>
            </a:r>
            <a:endParaRPr b="0" i="0" sz="2500" u="none" cap="none" strike="noStrike">
              <a:solidFill>
                <a:srgbClr val="0E3449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</p:txBody>
      </p:sp>
      <p:pic>
        <p:nvPicPr>
          <p:cNvPr id="62" name="Google Shape;62;g2a3cfe67ae9_0_8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35325" y="189952"/>
            <a:ext cx="576900" cy="385904"/>
          </a:xfrm>
          <a:prstGeom prst="rect">
            <a:avLst/>
          </a:prstGeom>
          <a:noFill/>
          <a:ln>
            <a:noFill/>
          </a:ln>
        </p:spPr>
      </p:pic>
      <p:sp>
        <p:nvSpPr>
          <p:cNvPr id="63" name="Google Shape;63;g2a3cfe67ae9_0_82"/>
          <p:cNvSpPr/>
          <p:nvPr/>
        </p:nvSpPr>
        <p:spPr>
          <a:xfrm>
            <a:off x="10225" y="4892025"/>
            <a:ext cx="9144000" cy="251400"/>
          </a:xfrm>
          <a:prstGeom prst="rect">
            <a:avLst/>
          </a:prstGeom>
          <a:solidFill>
            <a:srgbClr val="C3FFF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64" name="Google Shape;64;g2a3cfe67ae9_0_82"/>
          <p:cNvPicPr preferRelativeResize="0"/>
          <p:nvPr/>
        </p:nvPicPr>
        <p:blipFill rotWithShape="1">
          <a:blip r:embed="rId4">
            <a:alphaModFix/>
          </a:blip>
          <a:srcRect b="0" l="5423" r="26867" t="0"/>
          <a:stretch/>
        </p:blipFill>
        <p:spPr>
          <a:xfrm>
            <a:off x="426325" y="1303863"/>
            <a:ext cx="4789775" cy="3336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65" name="Google Shape;65;g2a3cfe67ae9_0_8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96150" y="1086300"/>
            <a:ext cx="1081574" cy="1230599"/>
          </a:xfrm>
          <a:prstGeom prst="rect">
            <a:avLst/>
          </a:prstGeom>
          <a:noFill/>
          <a:ln>
            <a:noFill/>
          </a:ln>
        </p:spPr>
      </p:pic>
      <p:sp>
        <p:nvSpPr>
          <p:cNvPr id="66" name="Google Shape;66;g2a3cfe67ae9_0_82"/>
          <p:cNvSpPr txBox="1"/>
          <p:nvPr/>
        </p:nvSpPr>
        <p:spPr>
          <a:xfrm>
            <a:off x="285750" y="609673"/>
            <a:ext cx="7940100" cy="44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>
                <a:solidFill>
                  <a:srgbClr val="4B5258"/>
                </a:solidFill>
                <a:latin typeface="Inter"/>
                <a:ea typeface="Inter"/>
                <a:cs typeface="Inter"/>
                <a:sym typeface="Inter"/>
              </a:rPr>
              <a:t>Prédire la demande des transports en commun pendant les JO PARIS 2024</a:t>
            </a:r>
            <a:endParaRPr b="1">
              <a:solidFill>
                <a:srgbClr val="4B5258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67" name="Google Shape;67;g2a3cfe67ae9_0_82"/>
          <p:cNvSpPr/>
          <p:nvPr/>
        </p:nvSpPr>
        <p:spPr>
          <a:xfrm>
            <a:off x="5160200" y="1344050"/>
            <a:ext cx="3830100" cy="3058500"/>
          </a:xfrm>
          <a:prstGeom prst="rect">
            <a:avLst/>
          </a:prstGeom>
          <a:solidFill>
            <a:srgbClr val="E5F2F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68" name="Google Shape;68;g2a3cfe67ae9_0_82"/>
          <p:cNvPicPr preferRelativeResize="0"/>
          <p:nvPr/>
        </p:nvPicPr>
        <p:blipFill rotWithShape="1">
          <a:blip r:embed="rId6">
            <a:alphaModFix/>
          </a:blip>
          <a:srcRect b="17423" l="22140" r="1958" t="39757"/>
          <a:stretch/>
        </p:blipFill>
        <p:spPr>
          <a:xfrm>
            <a:off x="5216100" y="2692662"/>
            <a:ext cx="3718298" cy="1310976"/>
          </a:xfrm>
          <a:prstGeom prst="rect">
            <a:avLst/>
          </a:prstGeom>
          <a:noFill/>
          <a:ln>
            <a:noFill/>
          </a:ln>
        </p:spPr>
      </p:pic>
      <p:pic>
        <p:nvPicPr>
          <p:cNvPr id="69" name="Google Shape;69;g2a3cfe67ae9_0_82"/>
          <p:cNvPicPr preferRelativeResize="0"/>
          <p:nvPr/>
        </p:nvPicPr>
        <p:blipFill rotWithShape="1">
          <a:blip r:embed="rId7">
            <a:alphaModFix/>
          </a:blip>
          <a:srcRect b="81569" l="0" r="76719" t="12510"/>
          <a:stretch/>
        </p:blipFill>
        <p:spPr>
          <a:xfrm>
            <a:off x="5861250" y="1669850"/>
            <a:ext cx="2427996" cy="385901"/>
          </a:xfrm>
          <a:prstGeom prst="rect">
            <a:avLst/>
          </a:prstGeom>
          <a:noFill/>
          <a:ln>
            <a:noFill/>
          </a:ln>
        </p:spPr>
      </p:pic>
      <p:sp>
        <p:nvSpPr>
          <p:cNvPr id="70" name="Google Shape;70;g2a3cfe67ae9_0_82"/>
          <p:cNvSpPr txBox="1"/>
          <p:nvPr/>
        </p:nvSpPr>
        <p:spPr>
          <a:xfrm>
            <a:off x="5208375" y="2055750"/>
            <a:ext cx="4033800" cy="44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>
                <a:solidFill>
                  <a:srgbClr val="4B5258"/>
                </a:solidFill>
                <a:latin typeface="Inter"/>
                <a:ea typeface="Inter"/>
                <a:cs typeface="Inter"/>
                <a:sym typeface="Inter"/>
              </a:rPr>
              <a:t>Données de validation entre 2015 et 2022</a:t>
            </a:r>
            <a:endParaRPr b="1">
              <a:solidFill>
                <a:srgbClr val="4B5258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71" name="Google Shape;71;g2a3cfe67ae9_0_82"/>
          <p:cNvSpPr txBox="1"/>
          <p:nvPr/>
        </p:nvSpPr>
        <p:spPr>
          <a:xfrm>
            <a:off x="2000625" y="4487475"/>
            <a:ext cx="2194500" cy="31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7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Sites des compétitions</a:t>
            </a:r>
            <a:endParaRPr b="1" sz="7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5"/>
          <p:cNvSpPr/>
          <p:nvPr/>
        </p:nvSpPr>
        <p:spPr>
          <a:xfrm>
            <a:off x="10225" y="4892025"/>
            <a:ext cx="9144000" cy="251400"/>
          </a:xfrm>
          <a:prstGeom prst="rect">
            <a:avLst/>
          </a:prstGeom>
          <a:solidFill>
            <a:srgbClr val="C3FFF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7" name="Google Shape;77;p5"/>
          <p:cNvSpPr txBox="1"/>
          <p:nvPr>
            <p:ph idx="4294967295" type="ctrTitle"/>
          </p:nvPr>
        </p:nvSpPr>
        <p:spPr>
          <a:xfrm>
            <a:off x="876314" y="122109"/>
            <a:ext cx="5315100" cy="53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lang="fr" sz="2500">
                <a:solidFill>
                  <a:srgbClr val="0E3449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Modèle de prédiction</a:t>
            </a:r>
            <a:endParaRPr b="0" i="0" sz="2500" u="none" cap="none" strike="noStrike">
              <a:solidFill>
                <a:srgbClr val="0E3449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</p:txBody>
      </p:sp>
      <p:pic>
        <p:nvPicPr>
          <p:cNvPr id="78" name="Google Shape;78;p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47025" y="201652"/>
            <a:ext cx="576900" cy="385904"/>
          </a:xfrm>
          <a:prstGeom prst="rect">
            <a:avLst/>
          </a:prstGeom>
          <a:noFill/>
          <a:ln>
            <a:noFill/>
          </a:ln>
        </p:spPr>
      </p:pic>
      <p:pic>
        <p:nvPicPr>
          <p:cNvPr id="79" name="Google Shape;79;p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2373250"/>
            <a:ext cx="6191427" cy="2288508"/>
          </a:xfrm>
          <a:prstGeom prst="rect">
            <a:avLst/>
          </a:prstGeom>
          <a:noFill/>
          <a:ln>
            <a:noFill/>
          </a:ln>
        </p:spPr>
      </p:pic>
      <p:sp>
        <p:nvSpPr>
          <p:cNvPr id="80" name="Google Shape;80;p5"/>
          <p:cNvSpPr/>
          <p:nvPr/>
        </p:nvSpPr>
        <p:spPr>
          <a:xfrm>
            <a:off x="2254650" y="2604861"/>
            <a:ext cx="867600" cy="827100"/>
          </a:xfrm>
          <a:prstGeom prst="ellipse">
            <a:avLst/>
          </a:prstGeom>
          <a:noFill/>
          <a:ln cap="flat" cmpd="sng" w="28575">
            <a:solidFill>
              <a:srgbClr val="01595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81" name="Google Shape;81;p5"/>
          <p:cNvCxnSpPr>
            <a:stCxn id="80" idx="0"/>
            <a:endCxn id="82" idx="0"/>
          </p:cNvCxnSpPr>
          <p:nvPr/>
        </p:nvCxnSpPr>
        <p:spPr>
          <a:xfrm flipH="1" rot="10800000">
            <a:off x="2688450" y="2238561"/>
            <a:ext cx="3284400" cy="366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3" name="Google Shape;83;p5"/>
          <p:cNvCxnSpPr>
            <a:stCxn id="80" idx="4"/>
            <a:endCxn id="82" idx="2"/>
          </p:cNvCxnSpPr>
          <p:nvPr/>
        </p:nvCxnSpPr>
        <p:spPr>
          <a:xfrm flipH="1" rot="10800000">
            <a:off x="2688450" y="3320661"/>
            <a:ext cx="3284400" cy="111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84" name="Google Shape;84;p5"/>
          <p:cNvSpPr txBox="1"/>
          <p:nvPr/>
        </p:nvSpPr>
        <p:spPr>
          <a:xfrm>
            <a:off x="473575" y="1684625"/>
            <a:ext cx="7252200" cy="44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>
                <a:solidFill>
                  <a:srgbClr val="4B5258"/>
                </a:solidFill>
                <a:latin typeface="Inter"/>
                <a:ea typeface="Inter"/>
                <a:cs typeface="Inter"/>
                <a:sym typeface="Inter"/>
              </a:rPr>
              <a:t>Mesure de l’impact des JO : Calendrier et affluence des événements passés</a:t>
            </a:r>
            <a:endParaRPr b="1">
              <a:solidFill>
                <a:srgbClr val="4B5258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85" name="Google Shape;85;p5"/>
          <p:cNvSpPr/>
          <p:nvPr/>
        </p:nvSpPr>
        <p:spPr>
          <a:xfrm rot="-355994">
            <a:off x="250561" y="1882639"/>
            <a:ext cx="261199" cy="46747"/>
          </a:xfrm>
          <a:prstGeom prst="roundRect">
            <a:avLst>
              <a:gd fmla="val 50000" name="adj"/>
            </a:avLst>
          </a:prstGeom>
          <a:solidFill>
            <a:srgbClr val="C3FFF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3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6" name="Google Shape;86;p5"/>
          <p:cNvSpPr txBox="1"/>
          <p:nvPr/>
        </p:nvSpPr>
        <p:spPr>
          <a:xfrm>
            <a:off x="513450" y="701988"/>
            <a:ext cx="3313500" cy="44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>
                <a:solidFill>
                  <a:srgbClr val="4B5258"/>
                </a:solidFill>
                <a:latin typeface="Inter"/>
                <a:ea typeface="Inter"/>
                <a:cs typeface="Inter"/>
                <a:sym typeface="Inter"/>
              </a:rPr>
              <a:t>Modèle d’entraînement </a:t>
            </a:r>
            <a:endParaRPr b="1">
              <a:solidFill>
                <a:srgbClr val="4B5258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87" name="Google Shape;87;p5"/>
          <p:cNvSpPr/>
          <p:nvPr/>
        </p:nvSpPr>
        <p:spPr>
          <a:xfrm rot="-355994">
            <a:off x="250561" y="911514"/>
            <a:ext cx="261199" cy="46747"/>
          </a:xfrm>
          <a:prstGeom prst="roundRect">
            <a:avLst>
              <a:gd fmla="val 50000" name="adj"/>
            </a:avLst>
          </a:prstGeom>
          <a:solidFill>
            <a:srgbClr val="C3FFF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3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88" name="Google Shape;88;p5"/>
          <p:cNvPicPr preferRelativeResize="0"/>
          <p:nvPr/>
        </p:nvPicPr>
        <p:blipFill rotWithShape="1">
          <a:blip r:embed="rId5">
            <a:alphaModFix/>
          </a:blip>
          <a:srcRect b="36134" l="16874" r="17744" t="39934"/>
          <a:stretch/>
        </p:blipFill>
        <p:spPr>
          <a:xfrm>
            <a:off x="2731338" y="706350"/>
            <a:ext cx="1240387" cy="340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9" name="Google Shape;89;p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465919" y="2175850"/>
            <a:ext cx="2678082" cy="1232050"/>
          </a:xfrm>
          <a:prstGeom prst="rect">
            <a:avLst/>
          </a:prstGeom>
          <a:noFill/>
          <a:ln>
            <a:noFill/>
          </a:ln>
        </p:spPr>
      </p:pic>
      <p:pic>
        <p:nvPicPr>
          <p:cNvPr id="82" name="Google Shape;82;p5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5431825" y="2238550"/>
            <a:ext cx="1082125" cy="1082125"/>
          </a:xfrm>
          <a:prstGeom prst="rect">
            <a:avLst/>
          </a:prstGeom>
          <a:noFill/>
          <a:ln>
            <a:noFill/>
          </a:ln>
        </p:spPr>
      </p:pic>
      <p:sp>
        <p:nvSpPr>
          <p:cNvPr id="90" name="Google Shape;90;p5"/>
          <p:cNvSpPr txBox="1"/>
          <p:nvPr/>
        </p:nvSpPr>
        <p:spPr>
          <a:xfrm>
            <a:off x="6513950" y="3354175"/>
            <a:ext cx="2521500" cy="31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7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Calendrier</a:t>
            </a:r>
            <a:r>
              <a:rPr b="1" lang="fr" sz="7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 des </a:t>
            </a:r>
            <a:r>
              <a:rPr b="1" lang="fr" sz="7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événements</a:t>
            </a:r>
            <a:r>
              <a:rPr b="1" lang="fr" sz="7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 passés</a:t>
            </a:r>
            <a:endParaRPr b="1" sz="7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91" name="Google Shape;91;p5"/>
          <p:cNvSpPr txBox="1"/>
          <p:nvPr/>
        </p:nvSpPr>
        <p:spPr>
          <a:xfrm>
            <a:off x="417125" y="1096638"/>
            <a:ext cx="6855900" cy="53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4B5258"/>
              </a:buClr>
              <a:buSzPts val="1400"/>
              <a:buFont typeface="Inter Medium"/>
              <a:buChar char="-"/>
            </a:pPr>
            <a:r>
              <a:rPr lang="fr">
                <a:solidFill>
                  <a:srgbClr val="4B5258"/>
                </a:solidFill>
                <a:latin typeface="Inter Medium"/>
                <a:ea typeface="Inter Medium"/>
                <a:cs typeface="Inter Medium"/>
                <a:sym typeface="Inter Medium"/>
              </a:rPr>
              <a:t>Un </a:t>
            </a:r>
            <a:r>
              <a:rPr lang="fr">
                <a:solidFill>
                  <a:srgbClr val="4B5258"/>
                </a:solidFill>
                <a:latin typeface="Inter Medium"/>
                <a:ea typeface="Inter Medium"/>
                <a:cs typeface="Inter Medium"/>
                <a:sym typeface="Inter Medium"/>
              </a:rPr>
              <a:t>modèle</a:t>
            </a:r>
            <a:r>
              <a:rPr lang="fr">
                <a:solidFill>
                  <a:srgbClr val="4B5258"/>
                </a:solidFill>
                <a:latin typeface="Inter Medium"/>
                <a:ea typeface="Inter Medium"/>
                <a:cs typeface="Inter Medium"/>
                <a:sym typeface="Inter Medium"/>
              </a:rPr>
              <a:t> pour les sites existants.</a:t>
            </a:r>
            <a:endParaRPr>
              <a:solidFill>
                <a:srgbClr val="4B5258"/>
              </a:solidFill>
              <a:latin typeface="Inter Medium"/>
              <a:ea typeface="Inter Medium"/>
              <a:cs typeface="Inter Medium"/>
              <a:sym typeface="Inter Medium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4B5258"/>
              </a:buClr>
              <a:buSzPts val="1400"/>
              <a:buFont typeface="Inter Medium"/>
              <a:buChar char="-"/>
            </a:pPr>
            <a:r>
              <a:rPr lang="fr">
                <a:solidFill>
                  <a:srgbClr val="4B5258"/>
                </a:solidFill>
                <a:latin typeface="Inter Medium"/>
                <a:ea typeface="Inter Medium"/>
                <a:cs typeface="Inter Medium"/>
                <a:sym typeface="Inter Medium"/>
              </a:rPr>
              <a:t>Extrapolation du modèle pour les sites </a:t>
            </a:r>
            <a:r>
              <a:rPr lang="fr">
                <a:solidFill>
                  <a:srgbClr val="4B5258"/>
                </a:solidFill>
                <a:latin typeface="Inter Medium"/>
                <a:ea typeface="Inter Medium"/>
                <a:cs typeface="Inter Medium"/>
                <a:sym typeface="Inter Medium"/>
              </a:rPr>
              <a:t>éphémères.</a:t>
            </a:r>
            <a:endParaRPr>
              <a:solidFill>
                <a:srgbClr val="4B5258"/>
              </a:solidFill>
              <a:latin typeface="Inter Medium"/>
              <a:ea typeface="Inter Medium"/>
              <a:cs typeface="Inter Medium"/>
              <a:sym typeface="Inter Medium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6"/>
          <p:cNvSpPr/>
          <p:nvPr/>
        </p:nvSpPr>
        <p:spPr>
          <a:xfrm>
            <a:off x="10225" y="4892025"/>
            <a:ext cx="9144000" cy="251400"/>
          </a:xfrm>
          <a:prstGeom prst="rect">
            <a:avLst/>
          </a:prstGeom>
          <a:solidFill>
            <a:srgbClr val="C3FFF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7" name="Google Shape;97;p6"/>
          <p:cNvSpPr txBox="1"/>
          <p:nvPr>
            <p:ph idx="4294967295" type="ctrTitle"/>
          </p:nvPr>
        </p:nvSpPr>
        <p:spPr>
          <a:xfrm>
            <a:off x="876314" y="122109"/>
            <a:ext cx="5315100" cy="53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lang="fr" sz="2500">
                <a:solidFill>
                  <a:srgbClr val="0E3449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Dashboard</a:t>
            </a:r>
            <a:endParaRPr b="0" i="0" sz="2500" u="none" cap="none" strike="noStrike">
              <a:solidFill>
                <a:srgbClr val="0E3449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</p:txBody>
      </p:sp>
      <p:pic>
        <p:nvPicPr>
          <p:cNvPr id="98" name="Google Shape;98;p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47025" y="201652"/>
            <a:ext cx="576900" cy="385904"/>
          </a:xfrm>
          <a:prstGeom prst="rect">
            <a:avLst/>
          </a:prstGeom>
          <a:noFill/>
          <a:ln>
            <a:noFill/>
          </a:ln>
        </p:spPr>
      </p:pic>
      <p:pic>
        <p:nvPicPr>
          <p:cNvPr id="99" name="Google Shape;99;p6" title="Projet_Final_JO24.mov">
            <a:hlinkClick r:id="rId4"/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729775" y="780444"/>
            <a:ext cx="5315100" cy="398633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8"/>
          <p:cNvSpPr/>
          <p:nvPr/>
        </p:nvSpPr>
        <p:spPr>
          <a:xfrm>
            <a:off x="10225" y="4892025"/>
            <a:ext cx="9144000" cy="251400"/>
          </a:xfrm>
          <a:prstGeom prst="rect">
            <a:avLst/>
          </a:prstGeom>
          <a:solidFill>
            <a:srgbClr val="C3FFF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5" name="Google Shape;105;p8"/>
          <p:cNvSpPr txBox="1"/>
          <p:nvPr>
            <p:ph idx="4294967295" type="ctrTitle"/>
          </p:nvPr>
        </p:nvSpPr>
        <p:spPr>
          <a:xfrm>
            <a:off x="876314" y="122109"/>
            <a:ext cx="5315100" cy="53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lang="fr" sz="2500">
                <a:solidFill>
                  <a:srgbClr val="0E3449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Pistes d’ouvertures</a:t>
            </a:r>
            <a:endParaRPr b="0" i="0" sz="2500" u="none" cap="none" strike="noStrike">
              <a:solidFill>
                <a:srgbClr val="0E3449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</p:txBody>
      </p:sp>
      <p:pic>
        <p:nvPicPr>
          <p:cNvPr id="106" name="Google Shape;106;p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47025" y="201652"/>
            <a:ext cx="576900" cy="385904"/>
          </a:xfrm>
          <a:prstGeom prst="rect">
            <a:avLst/>
          </a:prstGeom>
          <a:noFill/>
          <a:ln>
            <a:noFill/>
          </a:ln>
        </p:spPr>
      </p:pic>
      <p:sp>
        <p:nvSpPr>
          <p:cNvPr id="107" name="Google Shape;107;p8"/>
          <p:cNvSpPr txBox="1"/>
          <p:nvPr/>
        </p:nvSpPr>
        <p:spPr>
          <a:xfrm>
            <a:off x="476250" y="1058325"/>
            <a:ext cx="8551200" cy="360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1900">
                <a:solidFill>
                  <a:srgbClr val="4B5258"/>
                </a:solidFill>
                <a:latin typeface="Inter"/>
                <a:ea typeface="Inter"/>
                <a:cs typeface="Inter"/>
                <a:sym typeface="Inter"/>
              </a:rPr>
              <a:t>Extrapolation aux autres sites de compétition en dehors de Paris.</a:t>
            </a:r>
            <a:endParaRPr b="1" sz="1900">
              <a:solidFill>
                <a:srgbClr val="4B5258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900">
              <a:solidFill>
                <a:srgbClr val="4B5258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4B5258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1900">
                <a:solidFill>
                  <a:srgbClr val="4B5258"/>
                </a:solidFill>
                <a:latin typeface="Inter"/>
                <a:ea typeface="Inter"/>
                <a:cs typeface="Inter"/>
                <a:sym typeface="Inter"/>
              </a:rPr>
              <a:t>Nouvelles lignes mises en services avant les JO 2024.</a:t>
            </a:r>
            <a:endParaRPr b="1" sz="1900">
              <a:solidFill>
                <a:srgbClr val="4B5258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900">
              <a:solidFill>
                <a:srgbClr val="4B5258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4B5258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1900">
                <a:solidFill>
                  <a:srgbClr val="4B5258"/>
                </a:solidFill>
                <a:latin typeface="Inter"/>
                <a:ea typeface="Inter"/>
                <a:cs typeface="Inter"/>
                <a:sym typeface="Inter"/>
              </a:rPr>
              <a:t>Impact des stations fermées pendant les JO 2024.</a:t>
            </a:r>
            <a:endParaRPr b="1" sz="1900">
              <a:solidFill>
                <a:srgbClr val="4B5258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900">
              <a:solidFill>
                <a:srgbClr val="4B5258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900">
              <a:solidFill>
                <a:srgbClr val="4B5258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1900">
                <a:solidFill>
                  <a:srgbClr val="4B5258"/>
                </a:solidFill>
                <a:latin typeface="Inter"/>
                <a:ea typeface="Inter"/>
                <a:cs typeface="Inter"/>
                <a:sym typeface="Inter"/>
              </a:rPr>
              <a:t>Transports de surface (tramway, bus).</a:t>
            </a:r>
            <a:endParaRPr b="1" sz="1900">
              <a:solidFill>
                <a:srgbClr val="4B5258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900">
              <a:solidFill>
                <a:srgbClr val="4B5258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900">
              <a:solidFill>
                <a:srgbClr val="4B5258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08" name="Google Shape;108;p8"/>
          <p:cNvSpPr/>
          <p:nvPr/>
        </p:nvSpPr>
        <p:spPr>
          <a:xfrm rot="-355994">
            <a:off x="213361" y="1271026"/>
            <a:ext cx="261199" cy="46747"/>
          </a:xfrm>
          <a:prstGeom prst="roundRect">
            <a:avLst>
              <a:gd fmla="val 50000" name="adj"/>
            </a:avLst>
          </a:prstGeom>
          <a:solidFill>
            <a:srgbClr val="C3FFF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3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9" name="Google Shape;109;p8"/>
          <p:cNvSpPr/>
          <p:nvPr/>
        </p:nvSpPr>
        <p:spPr>
          <a:xfrm rot="-355994">
            <a:off x="191236" y="2167426"/>
            <a:ext cx="261199" cy="46747"/>
          </a:xfrm>
          <a:prstGeom prst="roundRect">
            <a:avLst>
              <a:gd fmla="val 50000" name="adj"/>
            </a:avLst>
          </a:prstGeom>
          <a:solidFill>
            <a:srgbClr val="C3FFF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3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0" name="Google Shape;110;p8"/>
          <p:cNvSpPr/>
          <p:nvPr/>
        </p:nvSpPr>
        <p:spPr>
          <a:xfrm rot="-355994">
            <a:off x="191236" y="2993276"/>
            <a:ext cx="261199" cy="46747"/>
          </a:xfrm>
          <a:prstGeom prst="roundRect">
            <a:avLst>
              <a:gd fmla="val 50000" name="adj"/>
            </a:avLst>
          </a:prstGeom>
          <a:solidFill>
            <a:srgbClr val="C3FFF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3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1" name="Google Shape;111;p8"/>
          <p:cNvSpPr/>
          <p:nvPr/>
        </p:nvSpPr>
        <p:spPr>
          <a:xfrm rot="-355994">
            <a:off x="213361" y="3807414"/>
            <a:ext cx="261199" cy="46747"/>
          </a:xfrm>
          <a:prstGeom prst="roundRect">
            <a:avLst>
              <a:gd fmla="val 50000" name="adj"/>
            </a:avLst>
          </a:prstGeom>
          <a:solidFill>
            <a:srgbClr val="C3FFF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3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0DBD0"/>
        </a:solidFill>
      </p:bgPr>
    </p:bg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9"/>
          <p:cNvSpPr txBox="1"/>
          <p:nvPr>
            <p:ph idx="4294967295" type="ctrTitle"/>
          </p:nvPr>
        </p:nvSpPr>
        <p:spPr>
          <a:xfrm>
            <a:off x="1089725" y="1970775"/>
            <a:ext cx="6269100" cy="69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b="0" i="0" lang="fr" sz="5200" u="none" cap="none" strike="noStrike">
                <a:solidFill>
                  <a:srgbClr val="0E3449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Any questions ?</a:t>
            </a:r>
            <a:endParaRPr b="0" i="0" sz="5200" u="none" cap="none" strike="noStrike">
              <a:solidFill>
                <a:srgbClr val="0E3449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</p:txBody>
      </p:sp>
      <p:pic>
        <p:nvPicPr>
          <p:cNvPr id="117" name="Google Shape;117;p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918625" y="3006625"/>
            <a:ext cx="4599299" cy="2136876"/>
          </a:xfrm>
          <a:prstGeom prst="rect">
            <a:avLst/>
          </a:prstGeom>
          <a:noFill/>
          <a:ln>
            <a:noFill/>
          </a:ln>
        </p:spPr>
      </p:pic>
      <p:pic>
        <p:nvPicPr>
          <p:cNvPr id="118" name="Google Shape;118;p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32375" y="915775"/>
            <a:ext cx="797425" cy="839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